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customXml/itemProps4.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5"/>
  </p:sldMasterIdLst>
  <p:notesMasterIdLst>
    <p:notesMasterId r:id="rId16"/>
  </p:notesMasterIdLst>
  <p:sldIdLst>
    <p:sldId id="273" r:id="rId6"/>
    <p:sldId id="303" r:id="rId7"/>
    <p:sldId id="305" r:id="rId8"/>
    <p:sldId id="312" r:id="rId9"/>
    <p:sldId id="313" r:id="rId10"/>
    <p:sldId id="310" r:id="rId11"/>
    <p:sldId id="314" r:id="rId12"/>
    <p:sldId id="278" r:id="rId13"/>
    <p:sldId id="301" r:id="rId14"/>
    <p:sldId id="286" r:id="rId15"/>
  </p:sldIdLst>
  <p:sldSz cx="9144000" cy="6858000" type="screen4x3"/>
  <p:notesSz cx="7010400" cy="92964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54A4"/>
    <a:srgbClr val="00FFFF"/>
    <a:srgbClr val="66FFFF"/>
    <a:srgbClr val="000000"/>
    <a:srgbClr val="FFD457"/>
    <a:srgbClr val="006325"/>
    <a:srgbClr val="BCBEC0"/>
    <a:srgbClr val="E6E7E8"/>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7E9639D4-E3E2-4D34-9284-5A2195B3D0D7}" styleName="Light Style 2">
    <a:wholeTbl>
      <a:tcTxStyle>
        <a:fontRef idx="minor">
          <a:scrgbClr r="0" g="0" b="0"/>
        </a:fontRef>
        <a:schemeClr val="tx1"/>
      </a:tcTxStyle>
      <a:tcStyle>
        <a:tcBdr>
          <a:left>
            <a:lnRef idx="1">
              <a:schemeClr val="tx1"/>
            </a:lnRef>
          </a:left>
          <a:right>
            <a:lnRef idx="1">
              <a:schemeClr val="tx1"/>
            </a:lnRef>
          </a:right>
          <a:top>
            <a:lnRef idx="1">
              <a:schemeClr val="tx1"/>
            </a:lnRef>
          </a:top>
          <a:bottom>
            <a:lnRef idx="1">
              <a:schemeClr val="tx1"/>
            </a:lnRef>
          </a:bottom>
          <a:insideH>
            <a:ln>
              <a:noFill/>
            </a:ln>
          </a:insideH>
          <a:insideV>
            <a:ln>
              <a:noFill/>
            </a:ln>
          </a:insideV>
        </a:tcBdr>
        <a:fill>
          <a:noFill/>
        </a:fill>
      </a:tcStyle>
    </a:wholeTbl>
    <a:band1H>
      <a:tcStyle>
        <a:tcBdr>
          <a:top>
            <a:lnRef idx="1">
              <a:schemeClr val="tx1"/>
            </a:lnRef>
          </a:top>
          <a:bottom>
            <a:lnRef idx="1">
              <a:schemeClr val="tx1"/>
            </a:lnRef>
          </a:bottom>
        </a:tcBdr>
      </a:tcStyle>
    </a:band1H>
    <a:band1V>
      <a:tcStyle>
        <a:tcBdr>
          <a:left>
            <a:lnRef idx="1">
              <a:schemeClr val="tx1"/>
            </a:lnRef>
          </a:left>
          <a:right>
            <a:lnRef idx="1">
              <a:schemeClr val="tx1"/>
            </a:lnRef>
          </a:right>
        </a:tcBdr>
      </a:tcStyle>
    </a:band1V>
    <a:band2V>
      <a:tcStyle>
        <a:tcBdr>
          <a:left>
            <a:lnRef idx="1">
              <a:schemeClr val="tx1"/>
            </a:lnRef>
          </a:left>
          <a:right>
            <a:lnRef idx="1">
              <a:schemeClr val="tx1"/>
            </a:lnRef>
          </a:right>
        </a:tcBdr>
      </a:tcStyle>
    </a:band2V>
    <a:lastCol>
      <a:tcTxStyle b="on"/>
      <a:tcStyle>
        <a:tcBdr/>
      </a:tcStyle>
    </a:lastCol>
    <a:firstCol>
      <a:tcTxStyle b="on"/>
      <a:tcStyle>
        <a:tcBdr/>
      </a:tcStyle>
    </a:firstCol>
    <a:lastRow>
      <a:tcTxStyle b="on"/>
      <a:tcStyle>
        <a:tcBdr>
          <a:top>
            <a:ln w="50800" cmpd="dbl">
              <a:solidFill>
                <a:schemeClr val="tx1"/>
              </a:solidFill>
            </a:ln>
          </a:top>
        </a:tcBdr>
      </a:tcStyle>
    </a:lastRow>
    <a:firstRow>
      <a:tcTxStyle b="on">
        <a:fontRef idx="minor">
          <a:scrgbClr r="0" g="0" b="0"/>
        </a:fontRef>
        <a:schemeClr val="bg1"/>
      </a:tcTxStyle>
      <a:tcStyle>
        <a:tcBdr/>
        <a:fillRef idx="1">
          <a:schemeClr val="tx1"/>
        </a:fillRef>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20"/>
    <p:restoredTop sz="94660"/>
  </p:normalViewPr>
  <p:slideViewPr>
    <p:cSldViewPr>
      <p:cViewPr varScale="1">
        <p:scale>
          <a:sx n="72" d="100"/>
          <a:sy n="72" d="100"/>
        </p:scale>
        <p:origin x="1326" y="66"/>
      </p:cViewPr>
      <p:guideLst>
        <p:guide orient="horz" pos="2160"/>
        <p:guide pos="2880"/>
      </p:guideLst>
    </p:cSldViewPr>
  </p:slideViewPr>
  <p:notesTextViewPr>
    <p:cViewPr>
      <p:scale>
        <a:sx n="100" d="100"/>
        <a:sy n="100" d="100"/>
      </p:scale>
      <p:origin x="0" y="0"/>
    </p:cViewPr>
  </p:notesTextViewPr>
  <p:sorterViewPr>
    <p:cViewPr>
      <p:scale>
        <a:sx n="120" d="100"/>
        <a:sy n="120" d="100"/>
      </p:scale>
      <p:origin x="0" y="0"/>
    </p:cViewPr>
  </p:sorter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3.xml"/><Relationship Id="rId13" Type="http://schemas.openxmlformats.org/officeDocument/2006/relationships/slide" Target="slides/slide8.xml"/><Relationship Id="rId18" Type="http://schemas.openxmlformats.org/officeDocument/2006/relationships/viewProps" Target="viewProps.xml"/><Relationship Id="rId3" Type="http://schemas.openxmlformats.org/officeDocument/2006/relationships/customXml" Target="../customXml/item3.xml"/><Relationship Id="rId7" Type="http://schemas.openxmlformats.org/officeDocument/2006/relationships/slide" Target="slides/slide2.xml"/><Relationship Id="rId12" Type="http://schemas.openxmlformats.org/officeDocument/2006/relationships/slide" Target="slides/slide7.xml"/><Relationship Id="rId17" Type="http://schemas.openxmlformats.org/officeDocument/2006/relationships/presProps" Target="presProps.xml"/><Relationship Id="rId2" Type="http://schemas.openxmlformats.org/officeDocument/2006/relationships/customXml" Target="../customXml/item2.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5" Type="http://schemas.openxmlformats.org/officeDocument/2006/relationships/slideMaster" Target="slideMasters/slideMaster1.xml"/><Relationship Id="rId15" Type="http://schemas.openxmlformats.org/officeDocument/2006/relationships/slide" Target="slides/slide10.xml"/><Relationship Id="rId10" Type="http://schemas.openxmlformats.org/officeDocument/2006/relationships/slide" Target="slides/slide5.xml"/><Relationship Id="rId19" Type="http://schemas.openxmlformats.org/officeDocument/2006/relationships/theme" Target="theme/theme1.xml"/><Relationship Id="rId4" Type="http://schemas.openxmlformats.org/officeDocument/2006/relationships/customXml" Target="../customXml/item4.xml"/><Relationship Id="rId9" Type="http://schemas.openxmlformats.org/officeDocument/2006/relationships/slide" Target="slides/slide4.xml"/><Relationship Id="rId14" Type="http://schemas.openxmlformats.org/officeDocument/2006/relationships/slide" Target="slides/slide9.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37735" cy="464503"/>
          </a:xfrm>
          <a:prstGeom prst="rect">
            <a:avLst/>
          </a:prstGeom>
        </p:spPr>
        <p:txBody>
          <a:bodyPr vert="horz" lIns="91294" tIns="45647" rIns="91294" bIns="45647" rtlCol="0"/>
          <a:lstStyle>
            <a:lvl1pPr algn="l">
              <a:defRPr sz="1200"/>
            </a:lvl1pPr>
          </a:lstStyle>
          <a:p>
            <a:endParaRPr lang="en-US" dirty="0"/>
          </a:p>
        </p:txBody>
      </p:sp>
      <p:sp>
        <p:nvSpPr>
          <p:cNvPr id="3" name="Date Placeholder 2"/>
          <p:cNvSpPr>
            <a:spLocks noGrp="1"/>
          </p:cNvSpPr>
          <p:nvPr>
            <p:ph type="dt" idx="1"/>
          </p:nvPr>
        </p:nvSpPr>
        <p:spPr>
          <a:xfrm>
            <a:off x="3971081" y="0"/>
            <a:ext cx="3037735" cy="464503"/>
          </a:xfrm>
          <a:prstGeom prst="rect">
            <a:avLst/>
          </a:prstGeom>
        </p:spPr>
        <p:txBody>
          <a:bodyPr vert="horz" lIns="91294" tIns="45647" rIns="91294" bIns="45647" rtlCol="0"/>
          <a:lstStyle>
            <a:lvl1pPr algn="r">
              <a:defRPr sz="1200"/>
            </a:lvl1pPr>
          </a:lstStyle>
          <a:p>
            <a:fld id="{B8AE55A0-88DB-44F8-9E71-882C6BFF5295}" type="datetimeFigureOut">
              <a:rPr lang="en-US" smtClean="0"/>
              <a:t>12/3/2020</a:t>
            </a:fld>
            <a:endParaRPr lang="en-US" dirty="0"/>
          </a:p>
        </p:txBody>
      </p:sp>
      <p:sp>
        <p:nvSpPr>
          <p:cNvPr id="4" name="Slide Image Placeholder 3"/>
          <p:cNvSpPr>
            <a:spLocks noGrp="1" noRot="1" noChangeAspect="1"/>
          </p:cNvSpPr>
          <p:nvPr>
            <p:ph type="sldImg" idx="2"/>
          </p:nvPr>
        </p:nvSpPr>
        <p:spPr>
          <a:xfrm>
            <a:off x="1181100" y="696913"/>
            <a:ext cx="4648200" cy="3486150"/>
          </a:xfrm>
          <a:prstGeom prst="rect">
            <a:avLst/>
          </a:prstGeom>
          <a:noFill/>
          <a:ln w="12700">
            <a:solidFill>
              <a:prstClr val="black"/>
            </a:solidFill>
          </a:ln>
        </p:spPr>
        <p:txBody>
          <a:bodyPr vert="horz" lIns="91294" tIns="45647" rIns="91294" bIns="45647" rtlCol="0" anchor="ctr"/>
          <a:lstStyle/>
          <a:p>
            <a:endParaRPr lang="en-US" dirty="0"/>
          </a:p>
        </p:txBody>
      </p:sp>
      <p:sp>
        <p:nvSpPr>
          <p:cNvPr id="5" name="Notes Placeholder 4"/>
          <p:cNvSpPr>
            <a:spLocks noGrp="1"/>
          </p:cNvSpPr>
          <p:nvPr>
            <p:ph type="body" sz="quarter" idx="3"/>
          </p:nvPr>
        </p:nvSpPr>
        <p:spPr>
          <a:xfrm>
            <a:off x="700406" y="4415156"/>
            <a:ext cx="5609588" cy="4183697"/>
          </a:xfrm>
          <a:prstGeom prst="rect">
            <a:avLst/>
          </a:prstGeom>
        </p:spPr>
        <p:txBody>
          <a:bodyPr vert="horz" lIns="91294" tIns="45647" rIns="91294" bIns="45647"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830312"/>
            <a:ext cx="3037735" cy="464503"/>
          </a:xfrm>
          <a:prstGeom prst="rect">
            <a:avLst/>
          </a:prstGeom>
        </p:spPr>
        <p:txBody>
          <a:bodyPr vert="horz" lIns="91294" tIns="45647" rIns="91294" bIns="45647" rtlCol="0" anchor="b"/>
          <a:lstStyle>
            <a:lvl1pPr algn="l">
              <a:defRPr sz="1200"/>
            </a:lvl1pPr>
          </a:lstStyle>
          <a:p>
            <a:endParaRPr lang="en-US" dirty="0"/>
          </a:p>
        </p:txBody>
      </p:sp>
      <p:sp>
        <p:nvSpPr>
          <p:cNvPr id="7" name="Slide Number Placeholder 6"/>
          <p:cNvSpPr>
            <a:spLocks noGrp="1"/>
          </p:cNvSpPr>
          <p:nvPr>
            <p:ph type="sldNum" sz="quarter" idx="5"/>
          </p:nvPr>
        </p:nvSpPr>
        <p:spPr>
          <a:xfrm>
            <a:off x="3971081" y="8830312"/>
            <a:ext cx="3037735" cy="464503"/>
          </a:xfrm>
          <a:prstGeom prst="rect">
            <a:avLst/>
          </a:prstGeom>
        </p:spPr>
        <p:txBody>
          <a:bodyPr vert="horz" lIns="91294" tIns="45647" rIns="91294" bIns="45647" rtlCol="0" anchor="b"/>
          <a:lstStyle>
            <a:lvl1pPr algn="r">
              <a:defRPr sz="1200"/>
            </a:lvl1pPr>
          </a:lstStyle>
          <a:p>
            <a:fld id="{68F7C3CB-48A2-4C6E-9D8D-9C534A317DEE}" type="slidenum">
              <a:rPr lang="en-US" smtClean="0"/>
              <a:t>‹#›</a:t>
            </a:fld>
            <a:endParaRPr lang="en-US" dirty="0"/>
          </a:p>
        </p:txBody>
      </p:sp>
    </p:spTree>
    <p:extLst>
      <p:ext uri="{BB962C8B-B14F-4D97-AF65-F5344CB8AC3E}">
        <p14:creationId xmlns:p14="http://schemas.microsoft.com/office/powerpoint/2010/main" val="427148072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905000"/>
            <a:ext cx="7772400" cy="1470025"/>
          </a:xfrm>
          <a:prstGeom prst="rect">
            <a:avLst/>
          </a:prstGeom>
        </p:spPr>
        <p:txBody>
          <a:bodyPr/>
          <a:lstStyle>
            <a:lvl1pPr>
              <a:defRPr b="1">
                <a:solidFill>
                  <a:schemeClr val="bg1"/>
                </a:solidFill>
              </a:defRPr>
            </a:lvl1pPr>
          </a:lstStyle>
          <a:p>
            <a:r>
              <a:rPr lang="en-US"/>
              <a:t>Click to edit Master title style</a:t>
            </a:r>
            <a:endParaRPr lang="en-US" dirty="0"/>
          </a:p>
        </p:txBody>
      </p:sp>
      <p:sp>
        <p:nvSpPr>
          <p:cNvPr id="3" name="Subtitle 2"/>
          <p:cNvSpPr>
            <a:spLocks noGrp="1"/>
          </p:cNvSpPr>
          <p:nvPr>
            <p:ph type="subTitle" idx="1"/>
          </p:nvPr>
        </p:nvSpPr>
        <p:spPr>
          <a:xfrm>
            <a:off x="1371600" y="3657600"/>
            <a:ext cx="6400800" cy="15240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5" name="TextBox 4"/>
          <p:cNvSpPr txBox="1"/>
          <p:nvPr userDrawn="1"/>
        </p:nvSpPr>
        <p:spPr>
          <a:xfrm>
            <a:off x="8275320" y="6172200"/>
            <a:ext cx="381000" cy="584775"/>
          </a:xfrm>
          <a:prstGeom prst="rect">
            <a:avLst/>
          </a:prstGeom>
          <a:noFill/>
        </p:spPr>
        <p:txBody>
          <a:bodyPr wrap="square" rtlCol="0">
            <a:spAutoFit/>
          </a:bodyPr>
          <a:lstStyle/>
          <a:p>
            <a:fld id="{CFD79E14-A5CB-4B11-98BD-C2699C7313C6}" type="slidenum">
              <a:rPr lang="en-US" sz="1600" smtClean="0">
                <a:solidFill>
                  <a:schemeClr val="bg1"/>
                </a:solidFill>
              </a:rPr>
              <a:pPr/>
              <a:t>‹#›</a:t>
            </a:fld>
            <a:endParaRPr lang="en-US" sz="1600" dirty="0">
              <a:solidFill>
                <a:schemeClr val="bg1"/>
              </a:solidFill>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219200"/>
            <a:ext cx="8229600" cy="4038601"/>
          </a:xfrm>
        </p:spPr>
        <p:txBody>
          <a:bodyPr/>
          <a:lstStyle>
            <a:lvl1pPr>
              <a:buFont typeface="Wingdings" pitchFamily="2" charset="2"/>
              <a:buChar char="§"/>
              <a:defRPr b="1"/>
            </a:lvl1pPr>
            <a:lvl2pPr>
              <a:defRPr sz="3200"/>
            </a:lvl2pPr>
            <a:lvl3pPr>
              <a:buFont typeface="Wingdings" pitchFamily="2" charset="2"/>
              <a:buChar char="§"/>
              <a:defRPr sz="2800"/>
            </a:lvl3pPr>
            <a:lvl4pPr>
              <a:defRPr sz="2400"/>
            </a:lvl4pPr>
          </a:lstStyle>
          <a:p>
            <a:pPr lvl="0"/>
            <a:r>
              <a:rPr lang="en-US"/>
              <a:t>Click to edit Master text styles</a:t>
            </a:r>
          </a:p>
          <a:p>
            <a:pPr lvl="1"/>
            <a:r>
              <a:rPr lang="en-US"/>
              <a:t>Second level</a:t>
            </a:r>
          </a:p>
          <a:p>
            <a:pPr lvl="2"/>
            <a:r>
              <a:rPr lang="en-US"/>
              <a:t>Third level</a:t>
            </a:r>
          </a:p>
          <a:p>
            <a:pPr lvl="3"/>
            <a:r>
              <a:rPr lang="en-US"/>
              <a:t>Fourth level</a:t>
            </a:r>
          </a:p>
        </p:txBody>
      </p:sp>
      <p:sp>
        <p:nvSpPr>
          <p:cNvPr id="7" name="Title 1"/>
          <p:cNvSpPr>
            <a:spLocks noGrp="1"/>
          </p:cNvSpPr>
          <p:nvPr userDrawn="1">
            <p:ph type="title" hasCustomPrompt="1"/>
          </p:nvPr>
        </p:nvSpPr>
        <p:spPr>
          <a:xfrm>
            <a:off x="1219200" y="76200"/>
            <a:ext cx="8229600" cy="792162"/>
          </a:xfrm>
          <a:prstGeom prst="rect">
            <a:avLst/>
          </a:prstGeom>
        </p:spPr>
        <p:txBody>
          <a:bodyPr/>
          <a:lstStyle>
            <a:lvl1pPr>
              <a:defRPr b="1">
                <a:solidFill>
                  <a:schemeClr val="bg1">
                    <a:lumMod val="95000"/>
                  </a:schemeClr>
                </a:solidFill>
              </a:defRPr>
            </a:lvl1pPr>
          </a:lstStyle>
          <a:p>
            <a:pPr algn="l"/>
            <a:r>
              <a:rPr lang="en-US" dirty="0">
                <a:solidFill>
                  <a:srgbClr val="0054A4"/>
                </a:solidFill>
              </a:rPr>
              <a:t>Template for pages 1-9</a:t>
            </a:r>
          </a:p>
        </p:txBody>
      </p:sp>
      <p:sp>
        <p:nvSpPr>
          <p:cNvPr id="20" name="TextBox 19"/>
          <p:cNvSpPr txBox="1"/>
          <p:nvPr userDrawn="1"/>
        </p:nvSpPr>
        <p:spPr>
          <a:xfrm>
            <a:off x="8284464" y="6172200"/>
            <a:ext cx="487680" cy="338554"/>
          </a:xfrm>
          <a:prstGeom prst="rect">
            <a:avLst/>
          </a:prstGeom>
          <a:noFill/>
        </p:spPr>
        <p:txBody>
          <a:bodyPr wrap="square" rtlCol="0">
            <a:spAutoFit/>
          </a:bodyPr>
          <a:lstStyle/>
          <a:p>
            <a:fld id="{CFD79E14-A5CB-4B11-98BD-C2699C7313C6}" type="slidenum">
              <a:rPr lang="en-US" sz="1600" smtClean="0">
                <a:solidFill>
                  <a:schemeClr val="bg1"/>
                </a:solidFill>
              </a:rPr>
              <a:pPr/>
              <a:t>‹#›</a:t>
            </a:fld>
            <a:endParaRPr lang="en-US" sz="1600" dirty="0">
              <a:solidFill>
                <a:schemeClr val="bg1"/>
              </a:solidFill>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1_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219200"/>
            <a:ext cx="8229600" cy="4038601"/>
          </a:xfrm>
        </p:spPr>
        <p:txBody>
          <a:bodyPr/>
          <a:lstStyle>
            <a:lvl1pPr>
              <a:buFont typeface="Wingdings" pitchFamily="2" charset="2"/>
              <a:buChar char="§"/>
              <a:defRPr b="1"/>
            </a:lvl1pPr>
            <a:lvl2pPr>
              <a:defRPr sz="3200"/>
            </a:lvl2pPr>
            <a:lvl3pPr>
              <a:buFont typeface="Wingdings" pitchFamily="2" charset="2"/>
              <a:buChar char="§"/>
              <a:defRPr sz="2800"/>
            </a:lvl3pPr>
            <a:lvl4pPr>
              <a:defRPr sz="2400"/>
            </a:lvl4pPr>
          </a:lstStyle>
          <a:p>
            <a:pPr lvl="0"/>
            <a:r>
              <a:rPr lang="en-US"/>
              <a:t>Click to edit Master text styles</a:t>
            </a:r>
          </a:p>
          <a:p>
            <a:pPr lvl="1"/>
            <a:r>
              <a:rPr lang="en-US"/>
              <a:t>Second level</a:t>
            </a:r>
          </a:p>
          <a:p>
            <a:pPr lvl="2"/>
            <a:r>
              <a:rPr lang="en-US"/>
              <a:t>Third level</a:t>
            </a:r>
          </a:p>
          <a:p>
            <a:pPr lvl="3"/>
            <a:r>
              <a:rPr lang="en-US"/>
              <a:t>Fourth level</a:t>
            </a:r>
          </a:p>
        </p:txBody>
      </p:sp>
      <p:sp>
        <p:nvSpPr>
          <p:cNvPr id="7" name="Title 1"/>
          <p:cNvSpPr>
            <a:spLocks noGrp="1"/>
          </p:cNvSpPr>
          <p:nvPr userDrawn="1">
            <p:ph type="title" hasCustomPrompt="1"/>
          </p:nvPr>
        </p:nvSpPr>
        <p:spPr>
          <a:xfrm>
            <a:off x="1219200" y="76200"/>
            <a:ext cx="8229600" cy="792162"/>
          </a:xfrm>
          <a:prstGeom prst="rect">
            <a:avLst/>
          </a:prstGeom>
        </p:spPr>
        <p:txBody>
          <a:bodyPr/>
          <a:lstStyle>
            <a:lvl1pPr>
              <a:defRPr b="1" baseline="0">
                <a:solidFill>
                  <a:schemeClr val="bg1"/>
                </a:solidFill>
              </a:defRPr>
            </a:lvl1pPr>
          </a:lstStyle>
          <a:p>
            <a:pPr algn="l"/>
            <a:r>
              <a:rPr lang="en-US" dirty="0">
                <a:solidFill>
                  <a:srgbClr val="0054A4"/>
                </a:solidFill>
              </a:rPr>
              <a:t>Template for pages 10 and up</a:t>
            </a:r>
          </a:p>
        </p:txBody>
      </p:sp>
      <p:sp>
        <p:nvSpPr>
          <p:cNvPr id="5" name="TextBox 4"/>
          <p:cNvSpPr txBox="1"/>
          <p:nvPr userDrawn="1"/>
        </p:nvSpPr>
        <p:spPr>
          <a:xfrm>
            <a:off x="8211312" y="6172200"/>
            <a:ext cx="487680" cy="338554"/>
          </a:xfrm>
          <a:prstGeom prst="rect">
            <a:avLst/>
          </a:prstGeom>
          <a:noFill/>
        </p:spPr>
        <p:txBody>
          <a:bodyPr wrap="square" rtlCol="0">
            <a:spAutoFit/>
          </a:bodyPr>
          <a:lstStyle/>
          <a:p>
            <a:fld id="{CFD79E14-A5CB-4B11-98BD-C2699C7313C6}" type="slidenum">
              <a:rPr lang="en-US" sz="1600" smtClean="0">
                <a:solidFill>
                  <a:schemeClr val="bg1"/>
                </a:solidFill>
              </a:rPr>
              <a:pPr/>
              <a:t>‹#›</a:t>
            </a:fld>
            <a:endParaRPr lang="en-US" sz="1600" dirty="0">
              <a:solidFill>
                <a:schemeClr val="bg1"/>
              </a:solidFill>
            </a:endParaRPr>
          </a:p>
        </p:txBody>
      </p:sp>
    </p:spTree>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5" Type="http://schemas.openxmlformats.org/officeDocument/2006/relationships/image" Target="../media/image1.png"/><Relationship Id="rId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pic>
        <p:nvPicPr>
          <p:cNvPr id="2" name="Picture 1" descr="wc_strat_powerpoint-r1-01.png"/>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cSld>
  <p:clrMap bg1="lt1" tx1="dk1" bg2="lt2" tx2="dk2" accent1="accent1" accent2="accent2" accent3="accent3" accent4="accent4" accent5="accent5" accent6="accent6" hlink="hlink" folHlink="folHlink"/>
  <p:sldLayoutIdLst>
    <p:sldLayoutId id="2147483649" r:id="rId1"/>
    <p:sldLayoutId id="2147483650" r:id="rId2"/>
    <p:sldLayoutId id="2147483656" r:id="rId3"/>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152400" y="5889108"/>
            <a:ext cx="8229600" cy="968892"/>
          </a:xfrm>
        </p:spPr>
        <p:txBody>
          <a:bodyPr>
            <a:normAutofit/>
          </a:bodyPr>
          <a:lstStyle/>
          <a:p>
            <a:r>
              <a:rPr lang="en-US" sz="2800" b="1" dirty="0">
                <a:solidFill>
                  <a:schemeClr val="bg1"/>
                </a:solidFill>
              </a:rPr>
              <a:t>Washoe County Board of Adjustment </a:t>
            </a:r>
          </a:p>
          <a:p>
            <a:pPr>
              <a:spcBef>
                <a:spcPts val="0"/>
              </a:spcBef>
            </a:pPr>
            <a:r>
              <a:rPr lang="en-US" sz="2400" b="1" dirty="0">
                <a:solidFill>
                  <a:schemeClr val="bg1"/>
                </a:solidFill>
              </a:rPr>
              <a:t>December 3, 2020</a:t>
            </a:r>
          </a:p>
        </p:txBody>
      </p:sp>
      <p:sp>
        <p:nvSpPr>
          <p:cNvPr id="4" name="Title 3"/>
          <p:cNvSpPr>
            <a:spLocks noGrp="1"/>
          </p:cNvSpPr>
          <p:nvPr>
            <p:ph type="ctrTitle"/>
          </p:nvPr>
        </p:nvSpPr>
        <p:spPr>
          <a:xfrm>
            <a:off x="381000" y="228600"/>
            <a:ext cx="9107557" cy="3505200"/>
          </a:xfrm>
        </p:spPr>
        <p:txBody>
          <a:bodyPr/>
          <a:lstStyle/>
          <a:p>
            <a:r>
              <a:rPr lang="en-US" sz="4000" dirty="0"/>
              <a:t>Truckee Meadows Fire Station #37</a:t>
            </a:r>
            <a:br>
              <a:rPr lang="en-US" sz="4000" dirty="0">
                <a:solidFill>
                  <a:schemeClr val="tx1"/>
                </a:solidFill>
              </a:rPr>
            </a:br>
            <a:r>
              <a:rPr lang="en-US" sz="4000" dirty="0">
                <a:solidFill>
                  <a:schemeClr val="tx1"/>
                </a:solidFill>
              </a:rPr>
              <a:t>WSUP20-0018</a:t>
            </a:r>
          </a:p>
        </p:txBody>
      </p:sp>
      <p:pic>
        <p:nvPicPr>
          <p:cNvPr id="5" name="Picture 4">
            <a:extLst>
              <a:ext uri="{FF2B5EF4-FFF2-40B4-BE49-F238E27FC236}">
                <a16:creationId xmlns:a16="http://schemas.microsoft.com/office/drawing/2014/main" id="{7E8646B5-7A59-4CCF-9F36-A62DCE11CF86}"/>
              </a:ext>
            </a:extLst>
          </p:cNvPr>
          <p:cNvPicPr/>
          <p:nvPr/>
        </p:nvPicPr>
        <p:blipFill>
          <a:blip r:embed="rId2"/>
          <a:stretch>
            <a:fillRect/>
          </a:stretch>
        </p:blipFill>
        <p:spPr>
          <a:xfrm>
            <a:off x="546652" y="1600200"/>
            <a:ext cx="8229600" cy="4038600"/>
          </a:xfrm>
          <a:prstGeom prst="rect">
            <a:avLst/>
          </a:prstGeom>
        </p:spPr>
      </p:pic>
    </p:spTree>
    <p:extLst>
      <p:ext uri="{BB962C8B-B14F-4D97-AF65-F5344CB8AC3E}">
        <p14:creationId xmlns:p14="http://schemas.microsoft.com/office/powerpoint/2010/main" val="55660059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152400" y="1181100"/>
            <a:ext cx="8839200" cy="4495800"/>
          </a:xfrm>
        </p:spPr>
        <p:txBody>
          <a:bodyPr>
            <a:normAutofit fontScale="92500"/>
          </a:bodyPr>
          <a:lstStyle/>
          <a:p>
            <a:r>
              <a:rPr lang="en-US" dirty="0"/>
              <a:t>The request is for the redevelopment and improvement of a fire station (safety services civic use type) located on West Hidden Valley Drive.  </a:t>
            </a:r>
          </a:p>
          <a:p>
            <a:r>
              <a:rPr lang="en-US" dirty="0"/>
              <a:t>The proposal replaces the existing facilities with a single larger building including administrative offices, an apparatus bay, and improvement to an existing single-family residence utilized by the on-duty fire crew.</a:t>
            </a:r>
          </a:p>
          <a:p>
            <a:r>
              <a:rPr lang="en-US" dirty="0"/>
              <a:t>The subject site is zoned Medium Density Suburban.</a:t>
            </a:r>
          </a:p>
        </p:txBody>
      </p:sp>
      <p:sp>
        <p:nvSpPr>
          <p:cNvPr id="3" name="Title 2"/>
          <p:cNvSpPr>
            <a:spLocks noGrp="1"/>
          </p:cNvSpPr>
          <p:nvPr>
            <p:ph type="title"/>
          </p:nvPr>
        </p:nvSpPr>
        <p:spPr>
          <a:xfrm>
            <a:off x="838200" y="152400"/>
            <a:ext cx="7162800" cy="838200"/>
          </a:xfrm>
        </p:spPr>
        <p:txBody>
          <a:bodyPr/>
          <a:lstStyle/>
          <a:p>
            <a:r>
              <a:rPr lang="en-US" dirty="0"/>
              <a:t>Request/Background</a:t>
            </a:r>
          </a:p>
        </p:txBody>
      </p:sp>
    </p:spTree>
    <p:extLst>
      <p:ext uri="{BB962C8B-B14F-4D97-AF65-F5344CB8AC3E}">
        <p14:creationId xmlns:p14="http://schemas.microsoft.com/office/powerpoint/2010/main" val="374243066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C84EC1D9-D93F-4192-A63A-6B5962278420}"/>
              </a:ext>
            </a:extLst>
          </p:cNvPr>
          <p:cNvSpPr>
            <a:spLocks noGrp="1"/>
          </p:cNvSpPr>
          <p:nvPr>
            <p:ph type="title"/>
          </p:nvPr>
        </p:nvSpPr>
        <p:spPr>
          <a:xfrm>
            <a:off x="304800" y="76200"/>
            <a:ext cx="8229600" cy="792162"/>
          </a:xfrm>
        </p:spPr>
        <p:txBody>
          <a:bodyPr/>
          <a:lstStyle/>
          <a:p>
            <a:r>
              <a:rPr lang="en-US" dirty="0"/>
              <a:t>Vicinity Map</a:t>
            </a:r>
          </a:p>
        </p:txBody>
      </p:sp>
      <p:pic>
        <p:nvPicPr>
          <p:cNvPr id="6" name="Picture 5" descr="Map&#10;&#10;Description automatically generated">
            <a:extLst>
              <a:ext uri="{FF2B5EF4-FFF2-40B4-BE49-F238E27FC236}">
                <a16:creationId xmlns:a16="http://schemas.microsoft.com/office/drawing/2014/main" id="{3A113C51-AF2E-46EC-AB0C-3FCDE2507BB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52400" y="871675"/>
            <a:ext cx="3505200" cy="5257798"/>
          </a:xfrm>
          <a:prstGeom prst="rect">
            <a:avLst/>
          </a:prstGeom>
          <a:solidFill>
            <a:schemeClr val="tx1"/>
          </a:solidFill>
          <a:ln w="38100">
            <a:solidFill>
              <a:schemeClr val="tx1"/>
            </a:solidFill>
          </a:ln>
        </p:spPr>
      </p:pic>
      <p:sp>
        <p:nvSpPr>
          <p:cNvPr id="8" name="Rectangle 7">
            <a:extLst>
              <a:ext uri="{FF2B5EF4-FFF2-40B4-BE49-F238E27FC236}">
                <a16:creationId xmlns:a16="http://schemas.microsoft.com/office/drawing/2014/main" id="{9C11FEA2-A91F-4CFE-81DC-AD6E365E140D}"/>
              </a:ext>
            </a:extLst>
          </p:cNvPr>
          <p:cNvSpPr/>
          <p:nvPr/>
        </p:nvSpPr>
        <p:spPr>
          <a:xfrm>
            <a:off x="3886200" y="1066800"/>
            <a:ext cx="4953000" cy="3385542"/>
          </a:xfrm>
          <a:prstGeom prst="rect">
            <a:avLst/>
          </a:prstGeom>
        </p:spPr>
        <p:txBody>
          <a:bodyPr wrap="square">
            <a:spAutoFit/>
          </a:bodyPr>
          <a:lstStyle/>
          <a:p>
            <a:pPr marL="285750" indent="-285750">
              <a:buFont typeface="Arial" panose="020B0604020202020204" pitchFamily="34" charset="0"/>
              <a:buChar char="•"/>
            </a:pPr>
            <a:r>
              <a:rPr lang="en-US" sz="2800" dirty="0"/>
              <a:t>The request involves 4 parcels, including one owned by the City of Reno.</a:t>
            </a:r>
          </a:p>
          <a:p>
            <a:pPr marL="285750" indent="-285750">
              <a:buFont typeface="Arial" panose="020B0604020202020204" pitchFamily="34" charset="0"/>
              <a:buChar char="•"/>
            </a:pPr>
            <a:r>
              <a:rPr lang="en-US" sz="2800" dirty="0"/>
              <a:t>In December 2019, the City of Reno granted 7,000 sf of land to Washoe County for the use of the proposed Fire Station</a:t>
            </a:r>
          </a:p>
          <a:p>
            <a:endParaRPr lang="en-US" dirty="0"/>
          </a:p>
        </p:txBody>
      </p:sp>
    </p:spTree>
    <p:extLst>
      <p:ext uri="{BB962C8B-B14F-4D97-AF65-F5344CB8AC3E}">
        <p14:creationId xmlns:p14="http://schemas.microsoft.com/office/powerpoint/2010/main" val="293612556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DB5FE5B3-6A92-4101-962A-F444A844A36B}"/>
              </a:ext>
            </a:extLst>
          </p:cNvPr>
          <p:cNvSpPr>
            <a:spLocks noGrp="1"/>
          </p:cNvSpPr>
          <p:nvPr>
            <p:ph type="title"/>
          </p:nvPr>
        </p:nvSpPr>
        <p:spPr/>
        <p:txBody>
          <a:bodyPr/>
          <a:lstStyle/>
          <a:p>
            <a:r>
              <a:rPr lang="en-US" dirty="0"/>
              <a:t>Site Plan</a:t>
            </a:r>
          </a:p>
        </p:txBody>
      </p:sp>
      <p:pic>
        <p:nvPicPr>
          <p:cNvPr id="6" name="Picture 5">
            <a:extLst>
              <a:ext uri="{FF2B5EF4-FFF2-40B4-BE49-F238E27FC236}">
                <a16:creationId xmlns:a16="http://schemas.microsoft.com/office/drawing/2014/main" id="{080C8420-1D86-496B-9E56-93C80DFE56CC}"/>
              </a:ext>
            </a:extLst>
          </p:cNvPr>
          <p:cNvPicPr/>
          <p:nvPr/>
        </p:nvPicPr>
        <p:blipFill>
          <a:blip r:embed="rId2">
            <a:extLst>
              <a:ext uri="{28A0092B-C50C-407E-A947-70E740481C1C}">
                <a14:useLocalDpi xmlns:a14="http://schemas.microsoft.com/office/drawing/2010/main" val="0"/>
              </a:ext>
            </a:extLst>
          </a:blip>
          <a:srcRect/>
          <a:stretch>
            <a:fillRect/>
          </a:stretch>
        </p:blipFill>
        <p:spPr bwMode="auto">
          <a:xfrm rot="16200000">
            <a:off x="2135186" y="-268287"/>
            <a:ext cx="5105401" cy="7394573"/>
          </a:xfrm>
          <a:prstGeom prst="rect">
            <a:avLst/>
          </a:prstGeom>
          <a:noFill/>
          <a:ln w="38100">
            <a:solidFill>
              <a:schemeClr val="tx1"/>
            </a:solidFill>
          </a:ln>
        </p:spPr>
      </p:pic>
    </p:spTree>
    <p:extLst>
      <p:ext uri="{BB962C8B-B14F-4D97-AF65-F5344CB8AC3E}">
        <p14:creationId xmlns:p14="http://schemas.microsoft.com/office/powerpoint/2010/main" val="158340693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1FE4C9FF-B265-445B-A15D-3AC3E2E2174C}"/>
              </a:ext>
            </a:extLst>
          </p:cNvPr>
          <p:cNvSpPr>
            <a:spLocks noGrp="1"/>
          </p:cNvSpPr>
          <p:nvPr>
            <p:ph type="title"/>
          </p:nvPr>
        </p:nvSpPr>
        <p:spPr/>
        <p:txBody>
          <a:bodyPr/>
          <a:lstStyle/>
          <a:p>
            <a:r>
              <a:rPr lang="en-US" dirty="0"/>
              <a:t>Floor Plan</a:t>
            </a:r>
          </a:p>
        </p:txBody>
      </p:sp>
      <p:pic>
        <p:nvPicPr>
          <p:cNvPr id="4" name="Content Placeholder 3">
            <a:extLst>
              <a:ext uri="{FF2B5EF4-FFF2-40B4-BE49-F238E27FC236}">
                <a16:creationId xmlns:a16="http://schemas.microsoft.com/office/drawing/2014/main" id="{588C5FE4-9260-4D90-8C37-148A70FDDF80}"/>
              </a:ext>
            </a:extLst>
          </p:cNvPr>
          <p:cNvPicPr>
            <a:picLocks noGrp="1"/>
          </p:cNvPicPr>
          <p:nvPr>
            <p:ph idx="1"/>
          </p:nvPr>
        </p:nvPicPr>
        <p:blipFill rotWithShape="1">
          <a:blip r:embed="rId2">
            <a:extLst>
              <a:ext uri="{28A0092B-C50C-407E-A947-70E740481C1C}">
                <a14:useLocalDpi xmlns:a14="http://schemas.microsoft.com/office/drawing/2010/main" val="0"/>
              </a:ext>
            </a:extLst>
          </a:blip>
          <a:srcRect t="6775" b="21167"/>
          <a:stretch/>
        </p:blipFill>
        <p:spPr bwMode="auto">
          <a:xfrm>
            <a:off x="457200" y="1043781"/>
            <a:ext cx="8229600" cy="4770438"/>
          </a:xfrm>
          <a:prstGeom prst="rect">
            <a:avLst/>
          </a:prstGeom>
          <a:noFill/>
          <a:ln w="38100">
            <a:solidFill>
              <a:schemeClr val="tx1"/>
            </a:solid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146991043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28D05508-5FB7-4209-9AAF-1BAD9CB133F1}"/>
              </a:ext>
            </a:extLst>
          </p:cNvPr>
          <p:cNvSpPr>
            <a:spLocks noGrp="1"/>
          </p:cNvSpPr>
          <p:nvPr>
            <p:ph idx="1"/>
          </p:nvPr>
        </p:nvSpPr>
        <p:spPr>
          <a:xfrm>
            <a:off x="463826" y="1104900"/>
            <a:ext cx="8534400" cy="4648200"/>
          </a:xfrm>
        </p:spPr>
        <p:txBody>
          <a:bodyPr>
            <a:normAutofit lnSpcReduction="10000"/>
          </a:bodyPr>
          <a:lstStyle/>
          <a:p>
            <a:r>
              <a:rPr lang="en-US" dirty="0"/>
              <a:t>Involves replacing the existing facilities with a single, larger building that includes a new, 2,670 square foot apparatus bay and 1,530 square feet of administrative offices. This main structure will be approximately 4,200 square feet in size. </a:t>
            </a:r>
          </a:p>
          <a:p>
            <a:r>
              <a:rPr lang="en-US" dirty="0"/>
              <a:t>The apparatus bay has been designed to accommodate two fire fighting vehicles with space to accommodate circulation and emergency equipment storage</a:t>
            </a:r>
          </a:p>
        </p:txBody>
      </p:sp>
      <p:sp>
        <p:nvSpPr>
          <p:cNvPr id="3" name="Title 2">
            <a:extLst>
              <a:ext uri="{FF2B5EF4-FFF2-40B4-BE49-F238E27FC236}">
                <a16:creationId xmlns:a16="http://schemas.microsoft.com/office/drawing/2014/main" id="{B3255328-CA39-43F7-BD81-DFC6877B6396}"/>
              </a:ext>
            </a:extLst>
          </p:cNvPr>
          <p:cNvSpPr>
            <a:spLocks noGrp="1"/>
          </p:cNvSpPr>
          <p:nvPr>
            <p:ph type="title"/>
          </p:nvPr>
        </p:nvSpPr>
        <p:spPr>
          <a:xfrm>
            <a:off x="487017" y="152400"/>
            <a:ext cx="8229600" cy="792162"/>
          </a:xfrm>
        </p:spPr>
        <p:txBody>
          <a:bodyPr/>
          <a:lstStyle/>
          <a:p>
            <a:r>
              <a:rPr lang="en-US" dirty="0"/>
              <a:t>Request/Background</a:t>
            </a:r>
          </a:p>
        </p:txBody>
      </p:sp>
    </p:spTree>
    <p:extLst>
      <p:ext uri="{BB962C8B-B14F-4D97-AF65-F5344CB8AC3E}">
        <p14:creationId xmlns:p14="http://schemas.microsoft.com/office/powerpoint/2010/main" val="410312846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28D05508-5FB7-4209-9AAF-1BAD9CB133F1}"/>
              </a:ext>
            </a:extLst>
          </p:cNvPr>
          <p:cNvSpPr>
            <a:spLocks noGrp="1"/>
          </p:cNvSpPr>
          <p:nvPr>
            <p:ph idx="1"/>
          </p:nvPr>
        </p:nvSpPr>
        <p:spPr>
          <a:xfrm>
            <a:off x="463826" y="1104900"/>
            <a:ext cx="8534400" cy="4648200"/>
          </a:xfrm>
        </p:spPr>
        <p:txBody>
          <a:bodyPr>
            <a:normAutofit fontScale="85000" lnSpcReduction="10000"/>
          </a:bodyPr>
          <a:lstStyle/>
          <a:p>
            <a:r>
              <a:rPr lang="en-US" dirty="0"/>
              <a:t>The public lobby, ADA restroom, and fire riser room are arranged along the public face of the new building to create the entrance.</a:t>
            </a:r>
          </a:p>
          <a:p>
            <a:r>
              <a:rPr lang="en-US" dirty="0"/>
              <a:t>Entrance will have direct visibility from the crew office.</a:t>
            </a:r>
          </a:p>
          <a:p>
            <a:r>
              <a:rPr lang="en-US" dirty="0"/>
              <a:t>Materials proposed for the apparatus bay will match the residential character of the existing neighborhood.</a:t>
            </a:r>
          </a:p>
          <a:p>
            <a:r>
              <a:rPr lang="en-US" dirty="0"/>
              <a:t>The apparatus bay is proposed begin construction in June 2021, with the improvements and remodel to the existing residence to begin following approval of this request. </a:t>
            </a:r>
          </a:p>
        </p:txBody>
      </p:sp>
      <p:sp>
        <p:nvSpPr>
          <p:cNvPr id="3" name="Title 2">
            <a:extLst>
              <a:ext uri="{FF2B5EF4-FFF2-40B4-BE49-F238E27FC236}">
                <a16:creationId xmlns:a16="http://schemas.microsoft.com/office/drawing/2014/main" id="{B3255328-CA39-43F7-BD81-DFC6877B6396}"/>
              </a:ext>
            </a:extLst>
          </p:cNvPr>
          <p:cNvSpPr>
            <a:spLocks noGrp="1"/>
          </p:cNvSpPr>
          <p:nvPr>
            <p:ph type="title"/>
          </p:nvPr>
        </p:nvSpPr>
        <p:spPr>
          <a:xfrm>
            <a:off x="487017" y="152400"/>
            <a:ext cx="8229600" cy="792162"/>
          </a:xfrm>
        </p:spPr>
        <p:txBody>
          <a:bodyPr/>
          <a:lstStyle/>
          <a:p>
            <a:r>
              <a:rPr lang="en-US" dirty="0"/>
              <a:t>Request/Background</a:t>
            </a:r>
          </a:p>
        </p:txBody>
      </p:sp>
    </p:spTree>
    <p:extLst>
      <p:ext uri="{BB962C8B-B14F-4D97-AF65-F5344CB8AC3E}">
        <p14:creationId xmlns:p14="http://schemas.microsoft.com/office/powerpoint/2010/main" val="35266067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1219200" y="76200"/>
            <a:ext cx="7239000" cy="838200"/>
          </a:xfrm>
        </p:spPr>
        <p:txBody>
          <a:bodyPr/>
          <a:lstStyle/>
          <a:p>
            <a:r>
              <a:rPr lang="en-US" dirty="0"/>
              <a:t>Public Notice &amp; CAB</a:t>
            </a:r>
          </a:p>
        </p:txBody>
      </p:sp>
      <p:sp>
        <p:nvSpPr>
          <p:cNvPr id="4" name="Content Placeholder 3"/>
          <p:cNvSpPr>
            <a:spLocks noGrp="1"/>
          </p:cNvSpPr>
          <p:nvPr>
            <p:ph idx="1"/>
          </p:nvPr>
        </p:nvSpPr>
        <p:spPr/>
        <p:txBody>
          <a:bodyPr/>
          <a:lstStyle/>
          <a:p>
            <a:r>
              <a:rPr lang="en-US" dirty="0"/>
              <a:t>Public notice was sent to 43 property owners.</a:t>
            </a:r>
          </a:p>
          <a:p>
            <a:r>
              <a:rPr lang="en-US" dirty="0"/>
              <a:t>Southwest Truckee Meadows/Washoe Valley CAB met on November 5, 2020.</a:t>
            </a:r>
          </a:p>
          <a:p>
            <a:r>
              <a:rPr lang="en-US" dirty="0"/>
              <a:t>Unanimously approved by the CAB</a:t>
            </a:r>
          </a:p>
        </p:txBody>
      </p:sp>
    </p:spTree>
    <p:extLst>
      <p:ext uri="{BB962C8B-B14F-4D97-AF65-F5344CB8AC3E}">
        <p14:creationId xmlns:p14="http://schemas.microsoft.com/office/powerpoint/2010/main" val="340672027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990600" y="76200"/>
            <a:ext cx="7848600" cy="838200"/>
          </a:xfrm>
        </p:spPr>
        <p:txBody>
          <a:bodyPr/>
          <a:lstStyle/>
          <a:p>
            <a:r>
              <a:rPr lang="en-US" dirty="0"/>
              <a:t>Special Us Permit Findings</a:t>
            </a:r>
          </a:p>
        </p:txBody>
      </p:sp>
      <p:sp>
        <p:nvSpPr>
          <p:cNvPr id="4" name="Content Placeholder 3"/>
          <p:cNvSpPr>
            <a:spLocks noGrp="1"/>
          </p:cNvSpPr>
          <p:nvPr>
            <p:ph idx="1"/>
          </p:nvPr>
        </p:nvSpPr>
        <p:spPr>
          <a:xfrm>
            <a:off x="457200" y="1219200"/>
            <a:ext cx="8229600" cy="4419600"/>
          </a:xfrm>
        </p:spPr>
        <p:txBody>
          <a:bodyPr>
            <a:noAutofit/>
          </a:bodyPr>
          <a:lstStyle/>
          <a:p>
            <a:pPr marL="509588" indent="-509588" fontAlgn="base" hangingPunct="0">
              <a:buNone/>
            </a:pPr>
            <a:r>
              <a:rPr lang="en-US" sz="2800" dirty="0"/>
              <a:t>1.	Consistency;</a:t>
            </a:r>
          </a:p>
          <a:p>
            <a:pPr marL="509588" indent="-509588" fontAlgn="base" hangingPunct="0">
              <a:buNone/>
            </a:pPr>
            <a:r>
              <a:rPr lang="en-US" sz="2800" dirty="0"/>
              <a:t>2.	Improvements;</a:t>
            </a:r>
          </a:p>
          <a:p>
            <a:pPr marL="509588" indent="-509588" fontAlgn="base" hangingPunct="0">
              <a:buNone/>
            </a:pPr>
            <a:r>
              <a:rPr lang="en-US" sz="2800" dirty="0"/>
              <a:t>3.	Site Suitability; and</a:t>
            </a:r>
          </a:p>
          <a:p>
            <a:pPr marL="509588" indent="-509588" fontAlgn="base" hangingPunct="0">
              <a:buNone/>
            </a:pPr>
            <a:r>
              <a:rPr lang="en-US" sz="2800" dirty="0"/>
              <a:t>4.	Issuance Not Detrimental </a:t>
            </a:r>
          </a:p>
          <a:p>
            <a:pPr marL="0" indent="0" fontAlgn="base" hangingPunct="0">
              <a:buNone/>
            </a:pPr>
            <a:endParaRPr lang="en-US" sz="2800" dirty="0"/>
          </a:p>
          <a:p>
            <a:pPr marL="0" indent="0" fontAlgn="base" hangingPunct="0">
              <a:buNone/>
            </a:pPr>
            <a:r>
              <a:rPr lang="en-US" sz="2800" dirty="0"/>
              <a:t>Staff is able to make all the required findings, as detailed in the staff report</a:t>
            </a:r>
          </a:p>
        </p:txBody>
      </p:sp>
    </p:spTree>
    <p:extLst>
      <p:ext uri="{BB962C8B-B14F-4D97-AF65-F5344CB8AC3E}">
        <p14:creationId xmlns:p14="http://schemas.microsoft.com/office/powerpoint/2010/main" val="127209141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821635" y="152400"/>
            <a:ext cx="7924800" cy="792162"/>
          </a:xfrm>
        </p:spPr>
        <p:txBody>
          <a:bodyPr/>
          <a:lstStyle/>
          <a:p>
            <a:r>
              <a:rPr lang="en-US" dirty="0"/>
              <a:t>Possible Motion</a:t>
            </a:r>
          </a:p>
        </p:txBody>
      </p:sp>
      <p:sp>
        <p:nvSpPr>
          <p:cNvPr id="4" name="Content Placeholder 3"/>
          <p:cNvSpPr>
            <a:spLocks noGrp="1"/>
          </p:cNvSpPr>
          <p:nvPr>
            <p:ph idx="1"/>
          </p:nvPr>
        </p:nvSpPr>
        <p:spPr>
          <a:xfrm>
            <a:off x="228600" y="1066800"/>
            <a:ext cx="8534400" cy="4724400"/>
          </a:xfrm>
        </p:spPr>
        <p:txBody>
          <a:bodyPr>
            <a:normAutofit/>
          </a:bodyPr>
          <a:lstStyle/>
          <a:p>
            <a:r>
              <a:rPr lang="en-US" dirty="0"/>
              <a:t>I move that, after giving reasoned consideration to the information contained in the staff report and information received during the public hearing, the Washoe County Board of Adjustment approve with conditions Special Use Permit Case Number WSUP20-0018 for Truckee Meadows Fire Protection District, having made all five findings in accordance with Washoe County Code Section 110.810.30.</a:t>
            </a:r>
          </a:p>
        </p:txBody>
      </p:sp>
    </p:spTree>
    <p:extLst>
      <p:ext uri="{BB962C8B-B14F-4D97-AF65-F5344CB8AC3E}">
        <p14:creationId xmlns:p14="http://schemas.microsoft.com/office/powerpoint/2010/main" val="3855694812"/>
      </p:ext>
    </p:extLst>
  </p:cSld>
  <p:clrMapOvr>
    <a:masterClrMapping/>
  </p:clrMapOvr>
</p:sld>
</file>

<file path=ppt/theme/theme1.xml><?xml version="1.0" encoding="utf-8"?>
<a:theme xmlns:a="http://schemas.openxmlformats.org/drawingml/2006/main" name="PowerPoint_Template_2015">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_rels/item4.xml.rels><?xml version="1.0" encoding="UTF-8" standalone="yes"?>
<Relationships xmlns="http://schemas.openxmlformats.org/package/2006/relationships"><Relationship Id="rId1" Type="http://schemas.openxmlformats.org/officeDocument/2006/relationships/customXmlProps" Target="itemProps4.xml"/></Relationships>
</file>

<file path=customXml/item1.xml><?xml version="1.0" encoding="utf-8"?>
<?mso-contentType ?>
<spe:Receivers xmlns:spe="http://schemas.microsoft.com/sharepoint/events">
  <Receiver>
    <Name>Document ID Generator</Name>
    <Synchronization>Synchronous</Synchronization>
    <Type>10001</Type>
    <SequenceNumber>1000</SequenceNumber>
    <Url/>
    <Assembly>Microsoft.Office.DocumentManagement, Version=15.0.0.0, Culture=neutral, PublicKeyToken=71e9bce111e9429c</Assembly>
    <Class>Microsoft.Office.DocumentManagement.Internal.DocIdHandler</Class>
    <Data/>
    <Filter/>
  </Receiver>
  <Receiver>
    <Name>Document ID Generator</Name>
    <Synchronization>Synchronous</Synchronization>
    <Type>10002</Type>
    <SequenceNumber>1001</SequenceNumber>
    <Url/>
    <Assembly>Microsoft.Office.DocumentManagement, Version=15.0.0.0, Culture=neutral, PublicKeyToken=71e9bce111e9429c</Assembly>
    <Class>Microsoft.Office.DocumentManagement.Internal.DocIdHandler</Class>
    <Data/>
    <Filter/>
  </Receiver>
  <Receiver>
    <Name>Document ID Generator</Name>
    <Synchronization>Synchronous</Synchronization>
    <Type>10004</Type>
    <SequenceNumber>1002</SequenceNumber>
    <Url/>
    <Assembly>Microsoft.Office.DocumentManagement, Version=15.0.0.0, Culture=neutral, PublicKeyToken=71e9bce111e9429c</Assembly>
    <Class>Microsoft.Office.DocumentManagement.Internal.DocIdHandler</Class>
    <Data/>
    <Filter/>
  </Receiver>
  <Receiver>
    <Name>Document ID Generator</Name>
    <Synchronization>Synchronous</Synchronization>
    <Type>10006</Type>
    <SequenceNumber>1003</SequenceNumber>
    <Url/>
    <Assembly>Microsoft.Office.DocumentManagement, Version=15.0.0.0, Culture=neutral, PublicKeyToken=71e9bce111e9429c</Assembly>
    <Class>Microsoft.Office.DocumentManagement.Internal.DocIdHandler</Class>
    <Data/>
    <Filter/>
  </Receiver>
</spe:Receiver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ImageCreateDate xmlns="CEA9126C-A9B1-4F4A-855C-DD0F845697D2" xsi:nil="true"/>
    <PublishingExpirationDate xmlns="http://schemas.microsoft.com/sharepoint/v3" xsi:nil="true"/>
    <PublishingStartDate xmlns="http://schemas.microsoft.com/sharepoint/v3" xsi:nil="true"/>
    <wic_System_Copyright xmlns="http://schemas.microsoft.com/sharepoint/v3/fields" xsi:nil="true"/>
    <_dlc_DocId xmlns="a94d8b85-37e1-4d17-8d55-8b7d207932bb">NMS6VZY55J2Y-1680097669-6</_dlc_DocId>
    <_dlc_DocIdUrl xmlns="a94d8b85-37e1-4d17-8d55-8b7d207932bb">
      <Url>http://intranet.washoecounty.us/logostemplates/_layouts/15/DocIdRedir.aspx?ID=NMS6VZY55J2Y-1680097669-6</Url>
      <Description>NMS6VZY55J2Y-1680097669-6</Description>
    </_dlc_DocIdUrl>
  </documentManagement>
</p:properties>
</file>

<file path=customXml/item4.xml><?xml version="1.0" encoding="utf-8"?>
<ct:contentTypeSchema xmlns:ct="http://schemas.microsoft.com/office/2006/metadata/contentType" xmlns:ma="http://schemas.microsoft.com/office/2006/metadata/properties/metaAttributes" ct:_="" ma:_="" ma:contentTypeName="Image" ma:contentTypeID="0x0101009148F5A04DDD49CBA7127AADA5FB792B00AADE34325A8B49CDA8BB4DB53328F21400246D64375472D84BA13220883A134206" ma:contentTypeVersion="1" ma:contentTypeDescription="Upload an image." ma:contentTypeScope="" ma:versionID="2e55dbcb3e0b3cd6523d10bed63eb2c6">
  <xsd:schema xmlns:xsd="http://www.w3.org/2001/XMLSchema" xmlns:xs="http://www.w3.org/2001/XMLSchema" xmlns:p="http://schemas.microsoft.com/office/2006/metadata/properties" xmlns:ns1="http://schemas.microsoft.com/sharepoint/v3" xmlns:ns2="CEA9126C-A9B1-4F4A-855C-DD0F845697D2" xmlns:ns3="http://schemas.microsoft.com/sharepoint/v3/fields" xmlns:ns4="a94d8b85-37e1-4d17-8d55-8b7d207932bb" targetNamespace="http://schemas.microsoft.com/office/2006/metadata/properties" ma:root="true" ma:fieldsID="ee4acf4b2b82c25fb306546ca24d2aa9" ns1:_="" ns2:_="" ns3:_="" ns4:_="">
    <xsd:import namespace="http://schemas.microsoft.com/sharepoint/v3"/>
    <xsd:import namespace="CEA9126C-A9B1-4F4A-855C-DD0F845697D2"/>
    <xsd:import namespace="http://schemas.microsoft.com/sharepoint/v3/fields"/>
    <xsd:import namespace="a94d8b85-37e1-4d17-8d55-8b7d207932bb"/>
    <xsd:element name="properties">
      <xsd:complexType>
        <xsd:sequence>
          <xsd:element name="documentManagement">
            <xsd:complexType>
              <xsd:all>
                <xsd:element ref="ns1:FileRef" minOccurs="0"/>
                <xsd:element ref="ns1:File_x0020_Type" minOccurs="0"/>
                <xsd:element ref="ns1:HTML_x0020_File_x0020_Type" minOccurs="0"/>
                <xsd:element ref="ns1:FSObjType" minOccurs="0"/>
                <xsd:element ref="ns2:ThumbnailExists" minOccurs="0"/>
                <xsd:element ref="ns2:PreviewExists" minOccurs="0"/>
                <xsd:element ref="ns2:ImageWidth" minOccurs="0"/>
                <xsd:element ref="ns2:ImageHeight" minOccurs="0"/>
                <xsd:element ref="ns2:ImageCreateDate" minOccurs="0"/>
                <xsd:element ref="ns3:wic_System_Copyright" minOccurs="0"/>
                <xsd:element ref="ns4:_dlc_DocId" minOccurs="0"/>
                <xsd:element ref="ns4:_dlc_DocIdUrl" minOccurs="0"/>
                <xsd:element ref="ns4:_dlc_DocIdPersistId" minOccurs="0"/>
                <xsd:element ref="ns1:PublishingStartDate" minOccurs="0"/>
                <xsd:element ref="ns1:PublishingExpirationDate"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 elementFormDefault="qualified">
    <xsd:import namespace="http://schemas.microsoft.com/office/2006/documentManagement/types"/>
    <xsd:import namespace="http://schemas.microsoft.com/office/infopath/2007/PartnerControls"/>
    <xsd:element name="FileRef" ma:index="8" nillable="true" ma:displayName="URL Path" ma:hidden="true" ma:list="Docs" ma:internalName="FileRef" ma:readOnly="true" ma:showField="FullUrl">
      <xsd:simpleType>
        <xsd:restriction base="dms:Lookup"/>
      </xsd:simpleType>
    </xsd:element>
    <xsd:element name="File_x0020_Type" ma:index="9" nillable="true" ma:displayName="File Type" ma:hidden="true" ma:internalName="File_x0020_Type" ma:readOnly="true">
      <xsd:simpleType>
        <xsd:restriction base="dms:Text"/>
      </xsd:simpleType>
    </xsd:element>
    <xsd:element name="HTML_x0020_File_x0020_Type" ma:index="10" nillable="true" ma:displayName="HTML File Type" ma:hidden="true" ma:internalName="HTML_x0020_File_x0020_Type" ma:readOnly="true">
      <xsd:simpleType>
        <xsd:restriction base="dms:Text"/>
      </xsd:simpleType>
    </xsd:element>
    <xsd:element name="FSObjType" ma:index="11" nillable="true" ma:displayName="Item Type" ma:hidden="true" ma:list="Docs" ma:internalName="FSObjType" ma:readOnly="true" ma:showField="FSType">
      <xsd:simpleType>
        <xsd:restriction base="dms:Lookup"/>
      </xsd:simpleType>
    </xsd:element>
    <xsd:element name="PublishingStartDate" ma:index="30" nillable="true" ma:displayName="Scheduling Start Date" ma:description="" ma:hidden="true" ma:internalName="PublishingStartDate">
      <xsd:simpleType>
        <xsd:restriction base="dms:Unknown"/>
      </xsd:simpleType>
    </xsd:element>
    <xsd:element name="PublishingExpirationDate" ma:index="31" nillable="true" ma:displayName="Scheduling End Date" ma:description="" ma:hidden="true" ma:internalName="PublishingExpirationDate">
      <xsd:simpleType>
        <xsd:restriction base="dms:Unknown"/>
      </xsd:simpleType>
    </xsd:element>
  </xsd:schema>
  <xsd:schema xmlns:xsd="http://www.w3.org/2001/XMLSchema" xmlns:xs="http://www.w3.org/2001/XMLSchema" xmlns:dms="http://schemas.microsoft.com/office/2006/documentManagement/types" xmlns:pc="http://schemas.microsoft.com/office/infopath/2007/PartnerControls" targetNamespace="CEA9126C-A9B1-4F4A-855C-DD0F845697D2" elementFormDefault="qualified">
    <xsd:import namespace="http://schemas.microsoft.com/office/2006/documentManagement/types"/>
    <xsd:import namespace="http://schemas.microsoft.com/office/infopath/2007/PartnerControls"/>
    <xsd:element name="ThumbnailExists" ma:index="18" nillable="true" ma:displayName="Thumbnail Exists" ma:default="FALSE" ma:hidden="true" ma:internalName="ThumbnailExists" ma:readOnly="true">
      <xsd:simpleType>
        <xsd:restriction base="dms:Boolean"/>
      </xsd:simpleType>
    </xsd:element>
    <xsd:element name="PreviewExists" ma:index="19" nillable="true" ma:displayName="Preview Exists" ma:default="FALSE" ma:hidden="true" ma:internalName="PreviewExists" ma:readOnly="true">
      <xsd:simpleType>
        <xsd:restriction base="dms:Boolean"/>
      </xsd:simpleType>
    </xsd:element>
    <xsd:element name="ImageWidth" ma:index="20" nillable="true" ma:displayName="Width" ma:internalName="ImageWidth" ma:readOnly="true">
      <xsd:simpleType>
        <xsd:restriction base="dms:Unknown"/>
      </xsd:simpleType>
    </xsd:element>
    <xsd:element name="ImageHeight" ma:index="22" nillable="true" ma:displayName="Height" ma:internalName="ImageHeight" ma:readOnly="true">
      <xsd:simpleType>
        <xsd:restriction base="dms:Unknown"/>
      </xsd:simpleType>
    </xsd:element>
    <xsd:element name="ImageCreateDate" ma:index="25" nillable="true" ma:displayName="Date Picture Taken" ma:format="DateTime" ma:hidden="true" ma:internalName="ImageCreateDate">
      <xsd:simpleType>
        <xsd:restriction base="dms:DateTime"/>
      </xsd:simple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fields" elementFormDefault="qualified">
    <xsd:import namespace="http://schemas.microsoft.com/office/2006/documentManagement/types"/>
    <xsd:import namespace="http://schemas.microsoft.com/office/infopath/2007/PartnerControls"/>
    <xsd:element name="wic_System_Copyright" ma:index="26" nillable="true" ma:displayName="Copyright" ma:internalName="wic_System_Copyright">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a94d8b85-37e1-4d17-8d55-8b7d207932bb" elementFormDefault="qualified">
    <xsd:import namespace="http://schemas.microsoft.com/office/2006/documentManagement/types"/>
    <xsd:import namespace="http://schemas.microsoft.com/office/infopath/2007/PartnerControls"/>
    <xsd:element name="_dlc_DocId" ma:index="27" nillable="true" ma:displayName="Document ID Value" ma:description="The value of the document ID assigned to this item." ma:internalName="_dlc_DocId" ma:readOnly="true">
      <xsd:simpleType>
        <xsd:restriction base="dms:Text"/>
      </xsd:simpleType>
    </xsd:element>
    <xsd:element name="_dlc_DocIdUrl" ma:index="28" nillable="true" ma:displayName="Document ID" ma:description="Permanent link to this document." ma:hidden="true" ma:internalName="_dlc_DocIdUrl" ma:readOnly="true">
      <xsd:complexType>
        <xsd:complexContent>
          <xsd:extension base="dms:URL">
            <xsd:sequence>
              <xsd:element name="Url" type="dms:ValidUrl" minOccurs="0" nillable="true"/>
              <xsd:element name="Description" type="xsd:string" nillable="true"/>
            </xsd:sequence>
          </xsd:extension>
        </xsd:complexContent>
      </xsd:complexType>
    </xsd:element>
    <xsd:element name="_dlc_DocIdPersistId" ma:index="29" nillable="true" ma:displayName="Persist ID" ma:description="Keep ID on add." ma:hidden="true" ma:internalName="_dlc_DocIdPersistId" ma:readOnly="true">
      <xsd:simpleType>
        <xsd:restriction base="dms:Boolea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ma:index="24" ma:displayName="Author"/>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ma:index="23" ma:displayName="Comments"/>
        <xsd:element name="keywords" minOccurs="0" maxOccurs="1" type="xsd:string" ma:index="14" ma:displayName="Keywords"/>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BDC64AFA-9D40-4A59-8DD4-92F485636619}">
  <ds:schemaRefs>
    <ds:schemaRef ds:uri="http://schemas.microsoft.com/sharepoint/events"/>
  </ds:schemaRefs>
</ds:datastoreItem>
</file>

<file path=customXml/itemProps2.xml><?xml version="1.0" encoding="utf-8"?>
<ds:datastoreItem xmlns:ds="http://schemas.openxmlformats.org/officeDocument/2006/customXml" ds:itemID="{A7BC16CB-1CBD-402F-9378-5075DDBF9554}">
  <ds:schemaRefs>
    <ds:schemaRef ds:uri="http://schemas.microsoft.com/sharepoint/v3/contenttype/forms"/>
  </ds:schemaRefs>
</ds:datastoreItem>
</file>

<file path=customXml/itemProps3.xml><?xml version="1.0" encoding="utf-8"?>
<ds:datastoreItem xmlns:ds="http://schemas.openxmlformats.org/officeDocument/2006/customXml" ds:itemID="{2200D7ED-6620-45A0-9F13-862FEFE886A3}">
  <ds:schemaRefs>
    <ds:schemaRef ds:uri="http://schemas.microsoft.com/office/2006/documentManagement/types"/>
    <ds:schemaRef ds:uri="http://purl.org/dc/terms/"/>
    <ds:schemaRef ds:uri="http://www.w3.org/XML/1998/namespace"/>
    <ds:schemaRef ds:uri="http://schemas.openxmlformats.org/package/2006/metadata/core-properties"/>
    <ds:schemaRef ds:uri="http://schemas.microsoft.com/sharepoint/v3/fields"/>
    <ds:schemaRef ds:uri="a94d8b85-37e1-4d17-8d55-8b7d207932bb"/>
    <ds:schemaRef ds:uri="http://schemas.microsoft.com/office/infopath/2007/PartnerControls"/>
    <ds:schemaRef ds:uri="http://purl.org/dc/elements/1.1/"/>
    <ds:schemaRef ds:uri="http://schemas.microsoft.com/sharepoint/v3"/>
    <ds:schemaRef ds:uri="CEA9126C-A9B1-4F4A-855C-DD0F845697D2"/>
    <ds:schemaRef ds:uri="http://schemas.microsoft.com/office/2006/metadata/properties"/>
    <ds:schemaRef ds:uri="http://purl.org/dc/dcmitype/"/>
  </ds:schemaRefs>
</ds:datastoreItem>
</file>

<file path=customXml/itemProps4.xml><?xml version="1.0" encoding="utf-8"?>
<ds:datastoreItem xmlns:ds="http://schemas.openxmlformats.org/officeDocument/2006/customXml" ds:itemID="{02D88A89-A1D7-4D40-B75F-CA47FF340ABB}">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http://schemas.microsoft.com/sharepoint/v3"/>
    <ds:schemaRef ds:uri="CEA9126C-A9B1-4F4A-855C-DD0F845697D2"/>
    <ds:schemaRef ds:uri="http://schemas.microsoft.com/sharepoint/v3/fields"/>
    <ds:schemaRef ds:uri="a94d8b85-37e1-4d17-8d55-8b7d207932bb"/>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PowerPoint_Template_2015</Template>
  <TotalTime>9225</TotalTime>
  <Words>418</Words>
  <Application>Microsoft Office PowerPoint</Application>
  <PresentationFormat>On-screen Show (4:3)</PresentationFormat>
  <Paragraphs>33</Paragraphs>
  <Slides>10</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10</vt:i4>
      </vt:variant>
    </vt:vector>
  </HeadingPairs>
  <TitlesOfParts>
    <vt:vector size="14" baseType="lpstr">
      <vt:lpstr>Arial</vt:lpstr>
      <vt:lpstr>Calibri</vt:lpstr>
      <vt:lpstr>Wingdings</vt:lpstr>
      <vt:lpstr>PowerPoint_Template_2015</vt:lpstr>
      <vt:lpstr>Truckee Meadows Fire Station #37 WSUP20-0018</vt:lpstr>
      <vt:lpstr>Request/Background</vt:lpstr>
      <vt:lpstr>Vicinity Map</vt:lpstr>
      <vt:lpstr>Site Plan</vt:lpstr>
      <vt:lpstr>Floor Plan</vt:lpstr>
      <vt:lpstr>Request/Background</vt:lpstr>
      <vt:lpstr>Request/Background</vt:lpstr>
      <vt:lpstr>Public Notice &amp; CAB</vt:lpstr>
      <vt:lpstr>Special Us Permit Findings</vt:lpstr>
      <vt:lpstr>Possible Motion</vt:lpstr>
    </vt:vector>
  </TitlesOfParts>
  <Company>Washoe County</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dc:title>
  <dc:creator>mkramer</dc:creator>
  <cp:keywords>Powerpoint, Power Point, ppt</cp:keywords>
  <cp:lastModifiedBy>Bronczyk, Christopher</cp:lastModifiedBy>
  <cp:revision>158</cp:revision>
  <cp:lastPrinted>2018-09-05T18:37:41Z</cp:lastPrinted>
  <dcterms:created xsi:type="dcterms:W3CDTF">2015-09-25T21:46:02Z</dcterms:created>
  <dcterms:modified xsi:type="dcterms:W3CDTF">2020-12-03T16:51:28Z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0x0101009148F5A04DDD49CBA7127AADA5FB792B00AADE34325A8B49CDA8BB4DB53328F21400246D64375472D84BA13220883A134206</vt:lpwstr>
  </property>
  <property fmtid="{D5CDD505-2E9C-101B-9397-08002B2CF9AE}" pid="3" name="_dlc_DocIdItemGuid">
    <vt:lpwstr>baf4cdfa-0915-4212-a058-608c58f70eeb</vt:lpwstr>
  </property>
</Properties>
</file>